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26" r:id="rId3"/>
    <p:sldId id="338" r:id="rId4"/>
    <p:sldId id="342" r:id="rId5"/>
    <p:sldId id="343" r:id="rId6"/>
    <p:sldId id="345" r:id="rId7"/>
    <p:sldId id="344" r:id="rId8"/>
    <p:sldId id="346" r:id="rId9"/>
    <p:sldId id="356" r:id="rId10"/>
    <p:sldId id="348" r:id="rId11"/>
    <p:sldId id="347" r:id="rId12"/>
    <p:sldId id="357" r:id="rId13"/>
    <p:sldId id="349" r:id="rId14"/>
    <p:sldId id="350" r:id="rId15"/>
    <p:sldId id="352" r:id="rId16"/>
    <p:sldId id="353" r:id="rId17"/>
    <p:sldId id="362" r:id="rId18"/>
    <p:sldId id="358" r:id="rId19"/>
    <p:sldId id="359" r:id="rId20"/>
    <p:sldId id="325" r:id="rId21"/>
    <p:sldId id="312" r:id="rId22"/>
    <p:sldId id="355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FF"/>
    <a:srgbClr val="C8D7EA"/>
    <a:srgbClr val="316DB7"/>
    <a:srgbClr val="F4F7ED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1416" y="72"/>
      </p:cViewPr>
      <p:guideLst>
        <p:guide orient="horz" pos="216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7A77C-7AC7-4655-A25B-CEAEA14DD53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2E69E-3067-4AB5-9A65-6A34CFE564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70C3E-D097-4F13-816B-E432A4AF114F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E9F23-37B3-4C65-9E69-97B57183F6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E9F23-37B3-4C65-9E69-97B57183F68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28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823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DFE66-DFD3-44EA-8321-F068F0481D04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ECB42-58E0-4F85-9E1D-E2201B6C2C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2;%20&#1083;&#1080;&#1089;&#1090;%20&#1060;&#1043;&#1054;&#1057;%20&#1057;&#1054;&#1054;%20&#1060;&#1054;&#1054;&#1055;.docx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&#1048;&#1085;&#1089;&#1090;&#1088;&#1091;&#1082;&#1090;&#1080;&#1074;&#1085;&#1086;-&#1084;&#1077;&#1090;&#1086;&#1076;&#1080;&#1095;&#1077;&#1089;&#1082;&#1086;&#1077;-&#1087;&#1080;&#1089;&#1100;&#1084;&#1086;-&#1086;&#1073;-&#1086;&#1088;&#1075;&#1072;&#1085;&#1080;&#1079;&#1072;&#1094;&#1080;&#1080;-&#1086;&#1073;&#1091;&#1095;&#1077;&#1085;&#1080;&#1103;-&#1074;-2025-2026-&#1091;&#1095;.-&#1075;&#1086;&#1076;&#1091;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2;&#1084;&#1091;&#1088;-&#1080;&#1088;&#1086;.&#1088;&#1092;/&#1076;&#1077;&#1103;&#1090;&#1077;&#1083;&#1100;&#1085;&#1086;&#1089;&#1090;&#1100;/&#1084;&#1077;&#1090;&#1086;&#1076;&#1080;&#1095;&#1077;&#1089;&#1082;&#1086;&#1077;-&#1089;&#1086;&#1087;&#1088;&#1086;&#1074;&#1086;&#1078;&#1076;&#1077;&#1085;&#1080;&#1077;/&#1092;&#1075;&#1086;&#1089;/" TargetMode="External"/><Relationship Id="rId2" Type="http://schemas.openxmlformats.org/officeDocument/2006/relationships/hyperlink" Target="https://edsoo.ru/goryachaya-liniya-po-voprosam-vvedeniya-ob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hyperlink" Target="https://forms.yandex.ru/u/63f5a5eed046882e5677567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159270"/>
            <a:ext cx="9144000" cy="3084214"/>
          </a:xfrm>
          <a:prstGeom prst="rect">
            <a:avLst/>
          </a:prstGeom>
        </p:spPr>
      </p:pic>
      <p:sp>
        <p:nvSpPr>
          <p:cNvPr id="5" name="object 7"/>
          <p:cNvSpPr txBox="1">
            <a:spLocks noChangeArrowheads="1"/>
          </p:cNvSpPr>
          <p:nvPr/>
        </p:nvSpPr>
        <p:spPr bwMode="auto">
          <a:xfrm>
            <a:off x="1765935" y="5012690"/>
            <a:ext cx="6027420" cy="85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2700" rIns="0" bIns="0">
            <a:spAutoFit/>
          </a:bodyPr>
          <a:lstStyle>
            <a:lvl1pPr marL="127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Корнеева Анна Борисовна, </a:t>
            </a:r>
          </a:p>
          <a:p>
            <a:pPr algn="ctr" eaLnBrk="1" hangingPunct="1">
              <a:lnSpc>
                <a:spcPct val="100000"/>
              </a:lnSpc>
              <a:spcBef>
                <a:spcPts val="10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ГАУ ДПО «Амурский областной институт развития образования»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/>
          <p:nvPr/>
        </p:nvSpPr>
        <p:spPr>
          <a:xfrm>
            <a:off x="247328" y="2780928"/>
            <a:ext cx="8649344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образования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условиях изменений ФГОС и ФОП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 образования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10.11.2025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808</a:t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>
            <p:custDataLst>
              <p:tags r:id="rId1"/>
            </p:custDataLst>
          </p:nvPr>
        </p:nvSpPr>
        <p:spPr>
          <a:xfrm>
            <a:off x="1331595" y="15570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</a:t>
            </a: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«Иностранный язык»</a:t>
            </a:r>
          </a:p>
        </p:txBody>
      </p:sp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0" y="2342515"/>
            <a:ext cx="8150225" cy="310270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7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Скорректировано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общее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рекомендованных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иностранного</a:t>
            </a:r>
            <a:r>
              <a:rPr lang="en-US" alt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ru-RU" alt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00050" lvl="1" indent="0"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400050" lvl="1" indent="0">
              <a:buNone/>
            </a:pPr>
            <a:r>
              <a:rPr lang="ru-RU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2026/2027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102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400050" lvl="1" indent="0">
              <a:buNone/>
            </a:pPr>
            <a:r>
              <a:rPr lang="ru-RU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2026/2027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102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400050" lvl="1" indent="0">
              <a:buNone/>
            </a:pPr>
            <a:r>
              <a:rPr lang="ru-RU" alt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- 102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400050" lvl="1" indent="0">
              <a:buNone/>
            </a:pPr>
            <a:r>
              <a:rPr lang="ru-RU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- 102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63" name="object 6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087" y="1341005"/>
            <a:ext cx="81089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10.11.2025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808</a:t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  <a:endParaRPr lang="ru-RU" alt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>
            <p:custDataLst>
              <p:tags r:id="rId1"/>
            </p:custDataLst>
          </p:nvPr>
        </p:nvSpPr>
        <p:spPr>
          <a:xfrm>
            <a:off x="1259840" y="1424940"/>
            <a:ext cx="70281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Новый учебный предмет </a:t>
            </a:r>
            <a:r>
              <a:rPr lang="ru-RU" altLang="en-US" sz="24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«Духовно-нравственная культура России»</a:t>
            </a:r>
          </a:p>
        </p:txBody>
      </p:sp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1" y="2508769"/>
            <a:ext cx="8036560" cy="200035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2026/2027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ДНК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преподается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2027/2028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ДНК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преподается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5, 6, 7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7" name="object 3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5477" y="1229880"/>
            <a:ext cx="702310" cy="848995"/>
          </a:xfrm>
          <a:prstGeom prst="rect">
            <a:avLst/>
          </a:prstGeom>
        </p:spPr>
      </p:pic>
      <p:grpSp>
        <p:nvGrpSpPr>
          <p:cNvPr id="8" name="object 176"/>
          <p:cNvGrpSpPr/>
          <p:nvPr/>
        </p:nvGrpSpPr>
        <p:grpSpPr>
          <a:xfrm>
            <a:off x="2304908" y="4746190"/>
            <a:ext cx="4430553" cy="1669558"/>
            <a:chOff x="6803517" y="5005196"/>
            <a:chExt cx="4864100" cy="1421130"/>
          </a:xfrm>
        </p:grpSpPr>
        <p:pic>
          <p:nvPicPr>
            <p:cNvPr id="9" name="object 17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92798" y="5026101"/>
              <a:ext cx="758951" cy="289864"/>
            </a:xfrm>
            <a:prstGeom prst="rect">
              <a:avLst/>
            </a:prstGeom>
          </p:spPr>
        </p:pic>
        <p:pic>
          <p:nvPicPr>
            <p:cNvPr id="10" name="object 17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74026" y="5026101"/>
              <a:ext cx="660196" cy="289864"/>
            </a:xfrm>
            <a:prstGeom prst="rect">
              <a:avLst/>
            </a:prstGeom>
          </p:spPr>
        </p:pic>
        <p:pic>
          <p:nvPicPr>
            <p:cNvPr id="11" name="object 1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74482" y="5026101"/>
              <a:ext cx="681329" cy="289864"/>
            </a:xfrm>
            <a:prstGeom prst="rect">
              <a:avLst/>
            </a:prstGeom>
          </p:spPr>
        </p:pic>
        <p:pic>
          <p:nvPicPr>
            <p:cNvPr id="12" name="object 18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92798" y="5286451"/>
              <a:ext cx="1843786" cy="289864"/>
            </a:xfrm>
            <a:prstGeom prst="rect">
              <a:avLst/>
            </a:prstGeom>
          </p:spPr>
        </p:pic>
        <p:pic>
          <p:nvPicPr>
            <p:cNvPr id="13" name="object 18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73084" y="5286451"/>
              <a:ext cx="442975" cy="289864"/>
            </a:xfrm>
            <a:prstGeom prst="rect">
              <a:avLst/>
            </a:prstGeom>
          </p:spPr>
        </p:pic>
        <p:pic>
          <p:nvPicPr>
            <p:cNvPr id="14" name="object 18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57132" y="5286451"/>
              <a:ext cx="972121" cy="289864"/>
            </a:xfrm>
            <a:prstGeom prst="rect">
              <a:avLst/>
            </a:prstGeom>
          </p:spPr>
        </p:pic>
        <p:pic>
          <p:nvPicPr>
            <p:cNvPr id="15" name="object 18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971532" y="5286451"/>
              <a:ext cx="649604" cy="289864"/>
            </a:xfrm>
            <a:prstGeom prst="rect">
              <a:avLst/>
            </a:prstGeom>
          </p:spPr>
        </p:pic>
        <p:pic>
          <p:nvPicPr>
            <p:cNvPr id="16" name="object 18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50652" y="5452741"/>
              <a:ext cx="82296" cy="24409"/>
            </a:xfrm>
            <a:prstGeom prst="rect">
              <a:avLst/>
            </a:prstGeom>
          </p:spPr>
        </p:pic>
        <p:pic>
          <p:nvPicPr>
            <p:cNvPr id="17" name="object 18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700038" y="5355103"/>
              <a:ext cx="201920" cy="173918"/>
            </a:xfrm>
            <a:prstGeom prst="rect">
              <a:avLst/>
            </a:prstGeom>
          </p:spPr>
        </p:pic>
        <p:pic>
          <p:nvPicPr>
            <p:cNvPr id="18" name="object 18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960862" y="5286451"/>
              <a:ext cx="647395" cy="289864"/>
            </a:xfrm>
            <a:prstGeom prst="rect">
              <a:avLst/>
            </a:prstGeom>
          </p:spPr>
        </p:pic>
        <p:pic>
          <p:nvPicPr>
            <p:cNvPr id="19" name="object 18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507978" y="5414601"/>
              <a:ext cx="33527" cy="114420"/>
            </a:xfrm>
            <a:prstGeom prst="rect">
              <a:avLst/>
            </a:prstGeom>
          </p:spPr>
        </p:pic>
        <p:pic>
          <p:nvPicPr>
            <p:cNvPr id="20" name="object 18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09306" y="5660440"/>
              <a:ext cx="86867" cy="126492"/>
            </a:xfrm>
            <a:prstGeom prst="rect">
              <a:avLst/>
            </a:prstGeom>
          </p:spPr>
        </p:pic>
        <p:pic>
          <p:nvPicPr>
            <p:cNvPr id="21" name="object 18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061706" y="5619292"/>
              <a:ext cx="88391" cy="170687"/>
            </a:xfrm>
            <a:prstGeom prst="rect">
              <a:avLst/>
            </a:prstGeom>
          </p:spPr>
        </p:pic>
        <p:pic>
          <p:nvPicPr>
            <p:cNvPr id="22" name="object 19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208010" y="5547664"/>
              <a:ext cx="761339" cy="289559"/>
            </a:xfrm>
            <a:prstGeom prst="rect">
              <a:avLst/>
            </a:prstGeom>
          </p:spPr>
        </p:pic>
        <p:pic>
          <p:nvPicPr>
            <p:cNvPr id="23" name="object 19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23020" y="5713780"/>
              <a:ext cx="82296" cy="24384"/>
            </a:xfrm>
            <a:prstGeom prst="rect">
              <a:avLst/>
            </a:prstGeom>
          </p:spPr>
        </p:pic>
        <p:pic>
          <p:nvPicPr>
            <p:cNvPr id="24" name="object 19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063228" y="5547664"/>
              <a:ext cx="895857" cy="289559"/>
            </a:xfrm>
            <a:prstGeom prst="rect">
              <a:avLst/>
            </a:prstGeom>
          </p:spPr>
        </p:pic>
        <p:pic>
          <p:nvPicPr>
            <p:cNvPr id="25" name="object 19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612126" y="5547664"/>
              <a:ext cx="152400" cy="810768"/>
            </a:xfrm>
            <a:prstGeom prst="rect">
              <a:avLst/>
            </a:prstGeom>
          </p:spPr>
        </p:pic>
        <p:pic>
          <p:nvPicPr>
            <p:cNvPr id="26" name="object 19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09306" y="5921044"/>
              <a:ext cx="86867" cy="126492"/>
            </a:xfrm>
            <a:prstGeom prst="rect">
              <a:avLst/>
            </a:prstGeom>
          </p:spPr>
        </p:pic>
        <p:pic>
          <p:nvPicPr>
            <p:cNvPr id="27" name="object 19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061780" y="5876848"/>
              <a:ext cx="90544" cy="173736"/>
            </a:xfrm>
            <a:prstGeom prst="rect">
              <a:avLst/>
            </a:prstGeom>
          </p:spPr>
        </p:pic>
        <p:pic>
          <p:nvPicPr>
            <p:cNvPr id="28" name="object 19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209534" y="5808268"/>
              <a:ext cx="761339" cy="289560"/>
            </a:xfrm>
            <a:prstGeom prst="rect">
              <a:avLst/>
            </a:prstGeom>
          </p:spPr>
        </p:pic>
        <p:pic>
          <p:nvPicPr>
            <p:cNvPr id="29" name="object 19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24544" y="5974384"/>
              <a:ext cx="82296" cy="24384"/>
            </a:xfrm>
            <a:prstGeom prst="rect">
              <a:avLst/>
            </a:prstGeom>
          </p:spPr>
        </p:pic>
        <p:pic>
          <p:nvPicPr>
            <p:cNvPr id="30" name="object 19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067807" y="5879896"/>
              <a:ext cx="207762" cy="170688"/>
            </a:xfrm>
            <a:prstGeom prst="rect">
              <a:avLst/>
            </a:prstGeom>
          </p:spPr>
        </p:pic>
        <p:pic>
          <p:nvPicPr>
            <p:cNvPr id="31" name="object 19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323832" y="5808268"/>
              <a:ext cx="570585" cy="289560"/>
            </a:xfrm>
            <a:prstGeom prst="rect">
              <a:avLst/>
            </a:prstGeom>
          </p:spPr>
        </p:pic>
        <p:pic>
          <p:nvPicPr>
            <p:cNvPr id="32" name="object 20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09306" y="6181648"/>
              <a:ext cx="86867" cy="126492"/>
            </a:xfrm>
            <a:prstGeom prst="rect">
              <a:avLst/>
            </a:prstGeom>
          </p:spPr>
        </p:pic>
        <p:pic>
          <p:nvPicPr>
            <p:cNvPr id="33" name="object 20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051038" y="6140500"/>
              <a:ext cx="85344" cy="167639"/>
            </a:xfrm>
            <a:prstGeom prst="rect">
              <a:avLst/>
            </a:prstGeom>
          </p:spPr>
        </p:pic>
        <p:pic>
          <p:nvPicPr>
            <p:cNvPr id="34" name="object 20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192770" y="6068872"/>
              <a:ext cx="761339" cy="289559"/>
            </a:xfrm>
            <a:prstGeom prst="rect">
              <a:avLst/>
            </a:prstGeom>
          </p:spPr>
        </p:pic>
        <p:pic>
          <p:nvPicPr>
            <p:cNvPr id="35" name="object 20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06256" y="6234988"/>
              <a:ext cx="82296" cy="24384"/>
            </a:xfrm>
            <a:prstGeom prst="rect">
              <a:avLst/>
            </a:prstGeom>
          </p:spPr>
        </p:pic>
        <p:pic>
          <p:nvPicPr>
            <p:cNvPr id="36" name="object 20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049519" y="6140500"/>
              <a:ext cx="207762" cy="170687"/>
            </a:xfrm>
            <a:prstGeom prst="rect">
              <a:avLst/>
            </a:prstGeom>
          </p:spPr>
        </p:pic>
        <p:pic>
          <p:nvPicPr>
            <p:cNvPr id="38" name="object 20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307068" y="6068872"/>
              <a:ext cx="539115" cy="289559"/>
            </a:xfrm>
            <a:prstGeom prst="rect">
              <a:avLst/>
            </a:prstGeom>
          </p:spPr>
        </p:pic>
        <p:pic>
          <p:nvPicPr>
            <p:cNvPr id="39" name="object 20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745980" y="6277660"/>
              <a:ext cx="33527" cy="33528"/>
            </a:xfrm>
            <a:prstGeom prst="rect">
              <a:avLst/>
            </a:prstGeom>
          </p:spPr>
        </p:pic>
        <p:sp>
          <p:nvSpPr>
            <p:cNvPr id="40" name="object 207"/>
            <p:cNvSpPr/>
            <p:nvPr/>
          </p:nvSpPr>
          <p:spPr>
            <a:xfrm>
              <a:off x="6813042" y="5014721"/>
              <a:ext cx="4845050" cy="1402080"/>
            </a:xfrm>
            <a:custGeom>
              <a:avLst/>
              <a:gdLst/>
              <a:ahLst/>
              <a:cxnLst/>
              <a:rect l="l" t="t" r="r" b="b"/>
              <a:pathLst>
                <a:path w="4845050" h="1402079">
                  <a:moveTo>
                    <a:pt x="0" y="104647"/>
                  </a:moveTo>
                  <a:lnTo>
                    <a:pt x="8225" y="63918"/>
                  </a:lnTo>
                  <a:lnTo>
                    <a:pt x="30654" y="30654"/>
                  </a:lnTo>
                  <a:lnTo>
                    <a:pt x="63918" y="8225"/>
                  </a:lnTo>
                  <a:lnTo>
                    <a:pt x="104648" y="0"/>
                  </a:lnTo>
                  <a:lnTo>
                    <a:pt x="4740148" y="0"/>
                  </a:lnTo>
                  <a:lnTo>
                    <a:pt x="4780877" y="8225"/>
                  </a:lnTo>
                  <a:lnTo>
                    <a:pt x="4814141" y="30654"/>
                  </a:lnTo>
                  <a:lnTo>
                    <a:pt x="4836570" y="63918"/>
                  </a:lnTo>
                  <a:lnTo>
                    <a:pt x="4844796" y="104647"/>
                  </a:lnTo>
                  <a:lnTo>
                    <a:pt x="4844796" y="1297470"/>
                  </a:lnTo>
                  <a:lnTo>
                    <a:pt x="4836570" y="1338188"/>
                  </a:lnTo>
                  <a:lnTo>
                    <a:pt x="4814141" y="1371439"/>
                  </a:lnTo>
                  <a:lnTo>
                    <a:pt x="4780877" y="1393858"/>
                  </a:lnTo>
                  <a:lnTo>
                    <a:pt x="4740148" y="1402079"/>
                  </a:lnTo>
                  <a:lnTo>
                    <a:pt x="104648" y="1402079"/>
                  </a:lnTo>
                  <a:lnTo>
                    <a:pt x="63918" y="1393858"/>
                  </a:lnTo>
                  <a:lnTo>
                    <a:pt x="30654" y="1371439"/>
                  </a:lnTo>
                  <a:lnTo>
                    <a:pt x="8225" y="1338188"/>
                  </a:lnTo>
                  <a:lnTo>
                    <a:pt x="0" y="1297470"/>
                  </a:lnTo>
                  <a:lnTo>
                    <a:pt x="0" y="104647"/>
                  </a:lnTo>
                  <a:close/>
                </a:path>
              </a:pathLst>
            </a:custGeom>
            <a:ln w="1904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42" name="object 1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050603" y="5076611"/>
            <a:ext cx="865708" cy="865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Тематическое содержание предмета ДНКР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9"/>
            <a:ext cx="7920880" cy="366754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Россия: Родина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страна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религии России;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память и преемственность поколений;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Крепкая семья крепкая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Высокие нравственные идеалы личности;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свободы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обязанности и ответственность человека;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Созидательный труд.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  <p:sp>
        <p:nvSpPr>
          <p:cNvPr id="5" name="object 4"/>
          <p:cNvSpPr/>
          <p:nvPr/>
        </p:nvSpPr>
        <p:spPr>
          <a:xfrm>
            <a:off x="971600" y="5589326"/>
            <a:ext cx="5692775" cy="1221105"/>
          </a:xfrm>
          <a:custGeom>
            <a:avLst/>
            <a:gdLst/>
            <a:ahLst/>
            <a:cxnLst/>
            <a:rect l="l" t="t" r="r" b="b"/>
            <a:pathLst>
              <a:path w="8563610" h="1585595">
                <a:moveTo>
                  <a:pt x="8563229" y="0"/>
                </a:moveTo>
                <a:lnTo>
                  <a:pt x="0" y="0"/>
                </a:lnTo>
                <a:lnTo>
                  <a:pt x="0" y="1585468"/>
                </a:lnTo>
                <a:lnTo>
                  <a:pt x="8563229" y="1585468"/>
                </a:lnTo>
                <a:lnTo>
                  <a:pt x="8563229" y="0"/>
                </a:lnTo>
                <a:close/>
              </a:path>
            </a:pathLst>
          </a:custGeom>
          <a:solidFill>
            <a:srgbClr val="8897E6">
              <a:alpha val="2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74334" y="5918658"/>
            <a:ext cx="865708" cy="865708"/>
          </a:xfrm>
          <a:prstGeom prst="rect">
            <a:avLst/>
          </a:prstGeom>
        </p:spPr>
      </p:pic>
      <p:sp>
        <p:nvSpPr>
          <p:cNvPr id="7" name="object 5"/>
          <p:cNvSpPr txBox="1"/>
          <p:nvPr/>
        </p:nvSpPr>
        <p:spPr>
          <a:xfrm>
            <a:off x="3156067" y="6131443"/>
            <a:ext cx="3980815" cy="526321"/>
          </a:xfrm>
          <a:prstGeom prst="rect">
            <a:avLst/>
          </a:prstGeom>
        </p:spPr>
        <p:txBody>
          <a:bodyPr vert="horz" wrap="square" lIns="0" tIns="16510" rIns="0" bIns="0" rtlCol="0">
            <a:noAutofit/>
          </a:bodyPr>
          <a:lstStyle/>
          <a:p>
            <a:pPr marL="12700">
              <a:lnSpc>
                <a:spcPts val="2290"/>
              </a:lnSpc>
              <a:spcBef>
                <a:spcPts val="130"/>
              </a:spcBef>
            </a:pPr>
            <a:r>
              <a:rPr lang="ru-RU" sz="1600" b="1" dirty="0" smtClean="0">
                <a:solidFill>
                  <a:srgbClr val="0101FF"/>
                </a:solidFill>
                <a:latin typeface="Arial" panose="020B0604020202020204"/>
                <a:cs typeface="Arial" panose="020B0604020202020204"/>
              </a:rPr>
              <a:t>Учебника по предмету нет!</a:t>
            </a:r>
            <a:endParaRPr lang="ru-RU" sz="1600" b="1" dirty="0">
              <a:solidFill>
                <a:srgbClr val="0101FF"/>
              </a:solidFill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ts val="2290"/>
              </a:lnSpc>
              <a:spcBef>
                <a:spcPts val="130"/>
              </a:spcBef>
            </a:pPr>
            <a:endParaRPr lang="ru-RU" sz="1600" spc="-10" dirty="0">
              <a:solidFill>
                <a:srgbClr val="0101FF"/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2808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08.10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729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общее образование</a:t>
            </a:r>
          </a:p>
        </p:txBody>
      </p:sp>
      <p:pic>
        <p:nvPicPr>
          <p:cNvPr id="48" name="object 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0" y="2342515"/>
            <a:ext cx="8150225" cy="43992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XXI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Ахмадулиной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Евтушенко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заменено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XXI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Ахмадулиной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Евтушенко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</a:p>
          <a:p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Ахмадулиной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Вознесенского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Высоцкого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Евтушенко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)"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поэзии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XXI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Идейно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своеобразие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"?..";</a:t>
            </a: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895" y="1341120"/>
            <a:ext cx="598170" cy="67691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547495" y="1485265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«Литература»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08.10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729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общее образование</a:t>
            </a:r>
            <a:endParaRPr lang="ru-RU" altLang="en-US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0" y="2342515"/>
            <a:ext cx="8150225" cy="121201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содержанием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классам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475740" y="1412875"/>
            <a:ext cx="6609080" cy="9531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«Математика» (углублённый уровень)</a:t>
            </a:r>
          </a:p>
        </p:txBody>
      </p:sp>
      <p:pic>
        <p:nvPicPr>
          <p:cNvPr id="33" name="object 3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622" y="1268615"/>
            <a:ext cx="778510" cy="74358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>
            <p:custDataLst>
              <p:tags r:id="rId1"/>
            </p:custDataLst>
          </p:nvPr>
        </p:nvSpPr>
        <p:spPr>
          <a:xfrm>
            <a:off x="1403350" y="436499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«История»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/>
        </p:nvSpPr>
        <p:spPr>
          <a:xfrm>
            <a:off x="251460" y="5226685"/>
            <a:ext cx="8150225" cy="11546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Исключена позиция о возможности варьирования последовательности изучения тем в пределах одного класса.</a:t>
            </a:r>
          </a:p>
          <a:p>
            <a:endParaRPr lang="en-US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" name="object 5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7200" y="4149090"/>
            <a:ext cx="784225" cy="84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08.10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729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общее образование</a:t>
            </a:r>
          </a:p>
        </p:txBody>
      </p:sp>
      <p:pic>
        <p:nvPicPr>
          <p:cNvPr id="48" name="object 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0" y="2397933"/>
            <a:ext cx="8150225" cy="369536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зменена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0" indent="0">
              <a:buNone/>
            </a:pP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вариативных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модулей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- 34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34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этом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рекомендованных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универсального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- 204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- 102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- 102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547495" y="1485265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«Физическая культура»</a:t>
            </a:r>
          </a:p>
        </p:txBody>
      </p:sp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5477" y="1268615"/>
            <a:ext cx="85471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10.11.2025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808</a:t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Среднее </a:t>
            </a:r>
            <a:r>
              <a:rPr lang="ru-RU" altLang="en-US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образование</a:t>
            </a:r>
            <a:endParaRPr lang="ru-RU" altLang="en-US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95605" y="2925445"/>
            <a:ext cx="7930515" cy="3402330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реализовываться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729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68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будет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реализовываться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2027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34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2026/2027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реализовываться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неделю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68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>
            <p:custDataLst>
              <p:tags r:id="rId1"/>
            </p:custDataLst>
          </p:nvPr>
        </p:nvSpPr>
        <p:spPr>
          <a:xfrm>
            <a:off x="1403350" y="1772920"/>
            <a:ext cx="6609080" cy="9531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</a:t>
            </a: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«Обществознание»</a:t>
            </a:r>
            <a:r>
              <a:rPr lang="ru-RU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(базовый уровень)</a:t>
            </a:r>
          </a:p>
        </p:txBody>
      </p:sp>
      <p:pic>
        <p:nvPicPr>
          <p:cNvPr id="35" name="object 3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622" y="1700910"/>
            <a:ext cx="62039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bject 6"/>
          <p:cNvSpPr txBox="1">
            <a:spLocks/>
          </p:cNvSpPr>
          <p:nvPr/>
        </p:nvSpPr>
        <p:spPr>
          <a:xfrm>
            <a:off x="489432" y="146983"/>
            <a:ext cx="8000867" cy="871392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 marR="3810">
              <a:spcBef>
                <a:spcPts val="75"/>
              </a:spcBef>
            </a:pPr>
            <a:r>
              <a:rPr lang="ru-RU" sz="2800" b="1" spc="26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ОБНОВЛЕННЫЙ</a:t>
            </a:r>
            <a:r>
              <a:rPr lang="ru-RU" sz="2800" b="1" spc="-94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22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</a:t>
            </a:r>
            <a:r>
              <a:rPr lang="ru-RU" sz="2800" b="1" spc="-8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274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</a:t>
            </a:r>
            <a:r>
              <a:rPr lang="ru-RU" sz="2800" b="1" spc="-8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98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(вступает</a:t>
            </a:r>
            <a:r>
              <a:rPr lang="ru-RU" sz="2800" b="1" spc="-7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76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800" b="1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46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силу</a:t>
            </a:r>
            <a:r>
              <a:rPr lang="ru-RU" sz="2800" b="1" spc="-79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3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800" b="1" spc="-4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01.09.2027</a:t>
            </a:r>
            <a:r>
              <a:rPr lang="ru-RU" sz="2800" b="1" spc="-7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-8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г.)</a:t>
            </a:r>
            <a:r>
              <a:rPr lang="ru-RU" sz="2800" b="1" spc="-5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9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800" b="1" spc="278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ru-RU" sz="2800" b="1" spc="-98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6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2800" b="1" spc="-11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184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ОБРАТИТЬ</a:t>
            </a:r>
            <a:r>
              <a:rPr lang="ru-RU" sz="2800" b="1" spc="-113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259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endParaRPr lang="ru-RU" sz="2800" b="1" spc="25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object 12"/>
          <p:cNvSpPr txBox="1"/>
          <p:nvPr/>
        </p:nvSpPr>
        <p:spPr>
          <a:xfrm>
            <a:off x="611560" y="1340768"/>
            <a:ext cx="7704856" cy="327156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0" tIns="9049" rIns="0" bIns="0" rtlCol="0">
            <a:spAutoFit/>
          </a:bodyPr>
          <a:lstStyle/>
          <a:p>
            <a:pPr marL="26670">
              <a:lnSpc>
                <a:spcPts val="1369"/>
              </a:lnSpc>
              <a:spcBef>
                <a:spcPts val="71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изучать 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 err="1" smtClean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000" b="1" dirty="0" smtClean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базовом уровне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" marR="3810">
              <a:lnSpc>
                <a:spcPts val="1298"/>
              </a:lnSpc>
              <a:spcBef>
                <a:spcPts val="1248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формирования внутри профилей </a:t>
            </a:r>
            <a:r>
              <a:rPr sz="20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узконаправленных классов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том числе инженерных)</a:t>
            </a:r>
          </a:p>
          <a:p>
            <a:pPr marL="26670" marR="324326" algn="just">
              <a:lnSpc>
                <a:spcPts val="1298"/>
              </a:lnSpc>
              <a:spcBef>
                <a:spcPts val="1229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sz="20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практикоориентированные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 математике, физике, химии и биологии</a:t>
            </a:r>
          </a:p>
          <a:p>
            <a:pPr>
              <a:spcBef>
                <a:spcPts val="23"/>
              </a:spcBef>
            </a:pP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" marR="703898">
              <a:lnSpc>
                <a:spcPct val="90100"/>
              </a:lnSpc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 базовый список </a:t>
            </a:r>
            <a:r>
              <a:rPr sz="20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обязательного оборудования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предметных кабинетов</a:t>
            </a:r>
          </a:p>
          <a:p>
            <a:pPr marL="9525" algn="just">
              <a:lnSpc>
                <a:spcPts val="1369"/>
              </a:lnSpc>
              <a:spcBef>
                <a:spcPts val="1151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Закреплена норма «</a:t>
            </a:r>
            <a:r>
              <a:rPr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 языку на одного ребенка»</a:t>
            </a:r>
          </a:p>
          <a:p>
            <a:pPr marL="9525" marR="697230">
              <a:lnSpc>
                <a:spcPct val="90000"/>
              </a:lnSpc>
              <a:spcBef>
                <a:spcPts val="1406"/>
              </a:spcBef>
            </a:pP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применять технологии </a:t>
            </a:r>
            <a:r>
              <a:rPr sz="20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искусственного интеллекта </a:t>
            </a:r>
            <a:r>
              <a:rPr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включено в метапредметные результаты</a:t>
            </a:r>
          </a:p>
        </p:txBody>
      </p:sp>
      <p:pic>
        <p:nvPicPr>
          <p:cNvPr id="58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626" y="3541645"/>
            <a:ext cx="246088" cy="246088"/>
          </a:xfrm>
          <a:prstGeom prst="rect">
            <a:avLst/>
          </a:prstGeom>
        </p:spPr>
      </p:pic>
      <p:pic>
        <p:nvPicPr>
          <p:cNvPr id="59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303" y="4156297"/>
            <a:ext cx="246088" cy="246088"/>
          </a:xfrm>
          <a:prstGeom prst="rect">
            <a:avLst/>
          </a:prstGeom>
        </p:spPr>
      </p:pic>
      <p:pic>
        <p:nvPicPr>
          <p:cNvPr id="60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9514" y="2903833"/>
            <a:ext cx="246088" cy="246088"/>
          </a:xfrm>
          <a:prstGeom prst="rect">
            <a:avLst/>
          </a:prstGeom>
        </p:spPr>
      </p:pic>
      <p:pic>
        <p:nvPicPr>
          <p:cNvPr id="61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3344" y="2286078"/>
            <a:ext cx="246088" cy="246088"/>
          </a:xfrm>
          <a:prstGeom prst="rect">
            <a:avLst/>
          </a:prstGeom>
        </p:spPr>
      </p:pic>
      <p:pic>
        <p:nvPicPr>
          <p:cNvPr id="62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43344" y="1340768"/>
            <a:ext cx="246088" cy="246088"/>
          </a:xfrm>
          <a:prstGeom prst="rect">
            <a:avLst/>
          </a:prstGeom>
        </p:spPr>
      </p:pic>
      <p:pic>
        <p:nvPicPr>
          <p:cNvPr id="6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4666" y="1874945"/>
            <a:ext cx="246088" cy="246088"/>
          </a:xfrm>
          <a:prstGeom prst="rect">
            <a:avLst/>
          </a:prstGeom>
        </p:spPr>
      </p:pic>
      <p:pic>
        <p:nvPicPr>
          <p:cNvPr id="64" name="object 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Спорный вопрос проекта ФГОС СОО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395011"/>
            <a:ext cx="8280920" cy="543453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На уровне среднего общего образования может осуществляться обучение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 учебному плану, не предусматривающему углубленного изучения отдельных предметов (далее – базовое обучение), так и по учебному плану, включающему углубленное изучение учебных предметов в соответствии с профилем обучения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(далее – профильное обучение): агротехнологический, естественно-научный, гуманитарный, социально- экономический, технологический, универсальный.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указанных профилей обучения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создание классов (групп) различной направленности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счет части, формируемой участниками образовательных отношений, и курсов внеурочной деятельности (например,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физико-математической, химико-биологической, литературно-исторической, инженерной,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медицинской, лингвистической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направленности и других).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приеме или переводе на обучение по программам среднего общего образования, предусматривающим углубленное изучение отдельных предметов образовательной организацией,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проводится индивидуальный отбор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случаях и в порядке, предусмотренных законодательством субъекта Российской Федерации.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получении среднего общего образования в рамках образовательных программ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ряд учебных предметов, дисциплин может быть реализован на базовом уровне с увеличенным объемом часов на освоение содержания с учетом специфики получаемой профессии или специальности среднего профессионального образования.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5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Спорный вопрос проекта ФГОС СОО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95326"/>
            <a:ext cx="8136904" cy="3213825"/>
          </a:xfrm>
          <a:ln>
            <a:solidFill>
              <a:schemeClr val="accent1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30…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 обучения и (или) индивидуальный учебный план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должны содержать не менее 13 учебных предметов (русский язык, литература, математика, иностранный язык, информатика, физика, химия, биология, история, обществознание, география, основы безопасности и защиты Родины, физическая культура) и предусматривать изучение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2 учебных предметов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углубленном уровне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реализации учебного плана универсального профиля организация, осуществляющая образовательную деятельность, вправе самостоятельно принять решение о выборе набора учебных предметов,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изучающихся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углубленном уровне.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планы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адаптированных основных образовательных программах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могут предусматривать изучение всех учебных предметов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базовом уровне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  <p:sp>
        <p:nvSpPr>
          <p:cNvPr id="5" name="object 25"/>
          <p:cNvSpPr txBox="1"/>
          <p:nvPr/>
        </p:nvSpPr>
        <p:spPr>
          <a:xfrm>
            <a:off x="1691680" y="5301208"/>
            <a:ext cx="4968551" cy="801982"/>
          </a:xfrm>
          <a:prstGeom prst="rect">
            <a:avLst/>
          </a:prstGeom>
          <a:solidFill>
            <a:srgbClr val="C8D7EA"/>
          </a:solidFill>
        </p:spPr>
        <p:txBody>
          <a:bodyPr vert="horz" wrap="square" lIns="0" tIns="103346" rIns="0" bIns="0" rtlCol="0">
            <a:spAutoFit/>
          </a:bodyPr>
          <a:lstStyle/>
          <a:p>
            <a:pPr marL="9525" algn="ctr">
              <a:spcBef>
                <a:spcPts val="814"/>
              </a:spcBef>
            </a:pPr>
            <a:r>
              <a:rPr sz="24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ЧЕК-ЛИСТ</a:t>
            </a:r>
            <a:r>
              <a:rPr sz="2400" b="1" spc="124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  </a:t>
            </a:r>
            <a:r>
              <a:rPr sz="2400" b="1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директора</a:t>
            </a:r>
            <a:r>
              <a:rPr sz="2400" b="1" spc="127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 </a:t>
            </a:r>
            <a:r>
              <a:rPr sz="2400" b="1" spc="-8" dirty="0">
                <a:solidFill>
                  <a:srgbClr val="000D9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школы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91476">
              <a:spcBef>
                <a:spcPts val="428"/>
              </a:spcBef>
            </a:pPr>
            <a:r>
              <a:rPr spc="-38" dirty="0" smtClean="0">
                <a:solidFill>
                  <a:srgbClr val="D9D9D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16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мещающее содержимое 12"/>
          <p:cNvSpPr>
            <a:spLocks noGrp="1"/>
          </p:cNvSpPr>
          <p:nvPr>
            <p:ph idx="1"/>
          </p:nvPr>
        </p:nvSpPr>
        <p:spPr>
          <a:xfrm>
            <a:off x="457199" y="1778001"/>
            <a:ext cx="5410836" cy="2910204"/>
          </a:xfrm>
          <a:ln>
            <a:solidFill>
              <a:schemeClr val="accent1"/>
            </a:solidFill>
          </a:ln>
        </p:spPr>
        <p:txBody>
          <a:bodyPr>
            <a:normAutofit fontScale="80000" lnSpcReduction="10000"/>
          </a:bodyPr>
          <a:lstStyle/>
          <a:p>
            <a:pPr marL="16510" marR="140335">
              <a:lnSpc>
                <a:spcPts val="1730"/>
              </a:lnSpc>
              <a:spcBef>
                <a:spcPts val="29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Приказ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Минпросвещения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России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09.10.2024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  <a:hlinkClick r:id="rId2" action="ppaction://hlinkfile"/>
              </a:rPr>
              <a:t>№ 704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6510" marR="140335">
              <a:lnSpc>
                <a:spcPts val="1730"/>
              </a:lnSpc>
              <a:spcBef>
                <a:spcPts val="290"/>
              </a:spcBef>
            </a:pPr>
            <a:r>
              <a:rPr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Приказ</a:t>
            </a:r>
            <a:r>
              <a:rPr sz="1600" spc="12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Минпросвещения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России</a:t>
            </a:r>
            <a:r>
              <a:rPr sz="1600" spc="1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</a:t>
            </a:r>
            <a:r>
              <a:rPr sz="1600" b="1" spc="1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sz="1600" b="1" spc="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sz="1600" b="1" spc="2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</a:t>
            </a:r>
            <a:r>
              <a:rPr sz="1600" b="1" spc="9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spc="-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sz="1600" b="1"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№</a:t>
            </a:r>
            <a:r>
              <a:rPr sz="1600" b="1" spc="12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spc="-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729</a:t>
            </a:r>
            <a:r>
              <a:rPr lang="ru-RU" sz="1600" spc="-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</a:p>
          <a:p>
            <a:pPr marL="16510" marR="140335">
              <a:lnSpc>
                <a:spcPts val="1730"/>
              </a:lnSpc>
              <a:spcBef>
                <a:spcPts val="290"/>
              </a:spcBef>
            </a:pP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Приказ</a:t>
            </a:r>
            <a:r>
              <a:rPr sz="1600" spc="12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Минпросвещения</a:t>
            </a:r>
            <a:r>
              <a:rPr sz="1600" spc="8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России</a:t>
            </a:r>
            <a:r>
              <a:rPr sz="1600" spc="16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</a:t>
            </a:r>
            <a:r>
              <a:rPr sz="1600" b="1" spc="1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sz="1600" b="1" spc="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sz="1600" b="1" spc="1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</a:t>
            </a:r>
            <a:r>
              <a:rPr sz="1600" b="1" spc="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sz="1600" b="1" spc="8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№</a:t>
            </a:r>
            <a:r>
              <a:rPr sz="1600" b="1" spc="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spc="-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808</a:t>
            </a:r>
            <a:endParaRPr sz="1600" b="1" spc="-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625"/>
              </a:lnSpc>
              <a:buNone/>
            </a:pP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«О</a:t>
            </a:r>
            <a:r>
              <a:rPr sz="1600" spc="-4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внесении</a:t>
            </a:r>
            <a:r>
              <a:rPr sz="1600" spc="19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изменений</a:t>
            </a:r>
            <a:r>
              <a:rPr sz="1600" spc="254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некоторые</a:t>
            </a:r>
            <a:r>
              <a:rPr sz="1600" spc="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приказы</a:t>
            </a:r>
            <a:r>
              <a:rPr sz="1600" spc="2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Министерства</a:t>
            </a:r>
            <a:endParaRPr sz="1600" b="0"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5080" indent="0">
              <a:lnSpc>
                <a:spcPts val="1730"/>
              </a:lnSpc>
              <a:spcBef>
                <a:spcPts val="100"/>
              </a:spcBef>
              <a:buNone/>
            </a:pP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просвещения</a:t>
            </a:r>
            <a:r>
              <a:rPr sz="1600" spc="28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Российской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Федерации,</a:t>
            </a:r>
            <a:r>
              <a:rPr sz="1600" spc="18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касающиеся</a:t>
            </a:r>
            <a:r>
              <a:rPr sz="1600" spc="9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федеральных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образовательных</a:t>
            </a:r>
            <a:r>
              <a:rPr sz="1600" spc="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программ</a:t>
            </a:r>
            <a:r>
              <a:rPr sz="1600" spc="204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начального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</a:t>
            </a:r>
            <a:r>
              <a:rPr sz="1600" spc="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образования,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основного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образования</a:t>
            </a:r>
            <a:r>
              <a:rPr sz="1600" spc="2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sz="1600" spc="5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среднего</a:t>
            </a:r>
            <a:r>
              <a:rPr sz="1600" spc="1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образования</a:t>
            </a:r>
            <a:r>
              <a:rPr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»</a:t>
            </a:r>
            <a:r>
              <a:rPr lang="ru-RU" sz="1600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sz="1600" b="0"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2065">
              <a:lnSpc>
                <a:spcPts val="1730"/>
              </a:lnSpc>
              <a:spcBef>
                <a:spcPts val="1210"/>
              </a:spcBef>
            </a:pP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Письмо</a:t>
            </a:r>
            <a:r>
              <a:rPr sz="1600" b="1" spc="1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Минпросвещения</a:t>
            </a:r>
            <a:r>
              <a:rPr sz="1600" b="1" spc="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России</a:t>
            </a:r>
            <a:r>
              <a:rPr sz="1600" b="1" spc="14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</a:t>
            </a:r>
            <a:r>
              <a:rPr sz="1600" b="1" spc="10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</a:t>
            </a:r>
            <a:r>
              <a:rPr sz="1600" b="1" spc="23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sz="1600" b="1" spc="6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№</a:t>
            </a:r>
            <a:r>
              <a:rPr sz="1600" b="1" spc="10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03-</a:t>
            </a:r>
            <a:r>
              <a:rPr sz="1600" b="1" spc="-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320</a:t>
            </a:r>
            <a:r>
              <a:rPr sz="1600" spc="-2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направлении</a:t>
            </a:r>
            <a:r>
              <a:rPr sz="1600" spc="27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информации</a:t>
            </a:r>
            <a:r>
              <a:rPr sz="1600" spc="27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</a:t>
            </a:r>
            <a:r>
              <a:rPr sz="1600" spc="-2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изменениях</a:t>
            </a:r>
            <a:r>
              <a:rPr sz="1600" spc="29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sz="16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федеральных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образовательных</a:t>
            </a:r>
            <a:r>
              <a:rPr sz="1600" spc="2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программах</a:t>
            </a:r>
            <a:r>
              <a:rPr sz="1600" spc="29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начального</a:t>
            </a:r>
            <a:r>
              <a:rPr sz="1600" spc="2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общего,</a:t>
            </a:r>
            <a:r>
              <a:rPr sz="1600" spc="6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основного</a:t>
            </a:r>
            <a:r>
              <a:rPr lang="ru-RU"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sz="1600" spc="5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среднего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общего</a:t>
            </a:r>
            <a:r>
              <a:rPr sz="1600" spc="13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образования</a:t>
            </a:r>
            <a:endParaRPr lang="ru-RU" altLang="en-US" sz="1600" spc="-1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96265" y="116205"/>
            <a:ext cx="7857490" cy="145415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R="5080" algn="ctr">
              <a:lnSpc>
                <a:spcPct val="90000"/>
              </a:lnSpc>
              <a:spcBef>
                <a:spcPts val="375"/>
              </a:spcBef>
            </a:pPr>
            <a:r>
              <a:rPr sz="2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И</a:t>
            </a:r>
            <a:r>
              <a:rPr lang="ru-RU" sz="2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зменения в приказы Минпросвещения России, касающиеся федеральных образовательных программ начального общего, основного общего, </a:t>
            </a:r>
            <a:r>
              <a:rPr lang="ru-RU" sz="24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среднего </a:t>
            </a:r>
            <a:r>
              <a:rPr lang="ru-RU" sz="2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общего образования</a:t>
            </a:r>
            <a:endParaRPr lang="ru-RU" sz="2400" b="1" spc="-1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9" name="object 3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pic>
        <p:nvPicPr>
          <p:cNvPr id="14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68035" y="1700530"/>
            <a:ext cx="2174240" cy="2809875"/>
          </a:xfrm>
          <a:prstGeom prst="rect">
            <a:avLst/>
          </a:prstGeom>
        </p:spPr>
      </p:pic>
      <p:pic>
        <p:nvPicPr>
          <p:cNvPr id="40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00470" y="2708910"/>
            <a:ext cx="1974850" cy="2568575"/>
          </a:xfrm>
          <a:prstGeom prst="rect">
            <a:avLst/>
          </a:prstGeom>
        </p:spPr>
      </p:pic>
      <p:pic>
        <p:nvPicPr>
          <p:cNvPr id="41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32270" y="4076700"/>
            <a:ext cx="1976120" cy="2504440"/>
          </a:xfrm>
          <a:prstGeom prst="rect">
            <a:avLst/>
          </a:prstGeom>
        </p:spPr>
      </p:pic>
      <p:sp>
        <p:nvSpPr>
          <p:cNvPr id="42" name="object 4"/>
          <p:cNvSpPr/>
          <p:nvPr/>
        </p:nvSpPr>
        <p:spPr>
          <a:xfrm>
            <a:off x="403860" y="4711354"/>
            <a:ext cx="5843270" cy="1585595"/>
          </a:xfrm>
          <a:custGeom>
            <a:avLst/>
            <a:gdLst/>
            <a:ahLst/>
            <a:cxnLst/>
            <a:rect l="l" t="t" r="r" b="b"/>
            <a:pathLst>
              <a:path w="8563610" h="1585595">
                <a:moveTo>
                  <a:pt x="8563229" y="0"/>
                </a:moveTo>
                <a:lnTo>
                  <a:pt x="0" y="0"/>
                </a:lnTo>
                <a:lnTo>
                  <a:pt x="0" y="1585468"/>
                </a:lnTo>
                <a:lnTo>
                  <a:pt x="8563229" y="1585468"/>
                </a:lnTo>
                <a:lnTo>
                  <a:pt x="8563229" y="0"/>
                </a:lnTo>
                <a:close/>
              </a:path>
            </a:pathLst>
          </a:custGeom>
          <a:solidFill>
            <a:srgbClr val="8897E6">
              <a:alpha val="2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7138" y="5085245"/>
            <a:ext cx="865708" cy="865708"/>
          </a:xfrm>
          <a:prstGeom prst="rect">
            <a:avLst/>
          </a:prstGeom>
        </p:spPr>
      </p:pic>
      <p:sp>
        <p:nvSpPr>
          <p:cNvPr id="44" name="object 5"/>
          <p:cNvSpPr txBox="1"/>
          <p:nvPr/>
        </p:nvSpPr>
        <p:spPr>
          <a:xfrm>
            <a:off x="1835150" y="4974590"/>
            <a:ext cx="4411980" cy="99475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2290"/>
              </a:lnSpc>
              <a:spcBef>
                <a:spcPts val="130"/>
              </a:spcBef>
            </a:pPr>
            <a:r>
              <a:rPr sz="1600" b="1" dirty="0">
                <a:solidFill>
                  <a:srgbClr val="0101FF"/>
                </a:solidFill>
                <a:latin typeface="Arial" panose="020B0604020202020204"/>
                <a:cs typeface="Arial" panose="020B0604020202020204"/>
              </a:rPr>
              <a:t>Задача:</a:t>
            </a:r>
            <a:r>
              <a:rPr sz="1600" b="1" spc="-100" dirty="0">
                <a:solidFill>
                  <a:srgbClr val="0101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привести</a:t>
            </a:r>
            <a:r>
              <a:rPr sz="1600" spc="-8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в</a:t>
            </a:r>
            <a:r>
              <a:rPr sz="1600" spc="-3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соответствие</a:t>
            </a:r>
            <a:endParaRPr sz="1600" dirty="0">
              <a:solidFill>
                <a:srgbClr val="0101FF"/>
              </a:solidFill>
              <a:latin typeface="Microsoft Sans Serif" panose="020B0604020202020204"/>
              <a:cs typeface="Microsoft Sans Serif" panose="020B0604020202020204"/>
            </a:endParaRPr>
          </a:p>
          <a:p>
            <a:pPr marL="12700" marR="5080">
              <a:lnSpc>
                <a:spcPct val="89000"/>
              </a:lnSpc>
              <a:spcBef>
                <a:spcPts val="150"/>
              </a:spcBef>
            </a:pPr>
            <a:r>
              <a:rPr sz="1600" spc="-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образовательные</a:t>
            </a:r>
            <a:r>
              <a:rPr sz="1600" spc="-45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программы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начального</a:t>
            </a:r>
            <a:r>
              <a:rPr sz="1600" spc="-15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общего,</a:t>
            </a:r>
            <a:r>
              <a:rPr sz="1600" spc="-3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основного</a:t>
            </a:r>
            <a:r>
              <a:rPr sz="1600" spc="-15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общего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и среднего</a:t>
            </a:r>
            <a:r>
              <a:rPr sz="1600" spc="-145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общего</a:t>
            </a:r>
            <a:r>
              <a:rPr sz="1600" spc="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600" spc="-10" dirty="0">
                <a:solidFill>
                  <a:srgbClr val="0101FF"/>
                </a:solidFill>
                <a:latin typeface="Microsoft Sans Serif" panose="020B0604020202020204"/>
                <a:cs typeface="Microsoft Sans Serif" panose="020B0604020202020204"/>
              </a:rPr>
              <a:t>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57200" y="274955"/>
            <a:ext cx="8229600" cy="649605"/>
          </a:xfrm>
          <a:prstGeom prst="rect">
            <a:avLst/>
          </a:prstGeom>
        </p:spPr>
        <p:txBody>
          <a:bodyPr vert="horz" wrap="square" lIns="0" tIns="65735" rIns="0" bIns="0" rtlCol="0">
            <a:noAutofit/>
          </a:bodyPr>
          <a:lstStyle/>
          <a:p>
            <a:pPr marL="189865">
              <a:lnSpc>
                <a:spcPct val="100000"/>
              </a:lnSpc>
              <a:spcBef>
                <a:spcPts val="100"/>
              </a:spcBef>
            </a:pPr>
            <a:endParaRPr sz="2400" b="1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052736"/>
            <a:ext cx="8229600" cy="43757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95" y="218440"/>
            <a:ext cx="8085455" cy="61849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>
          <a:xfrm>
            <a:off x="252095" y="980728"/>
            <a:ext cx="8085455" cy="4886320"/>
          </a:xfrm>
          <a:ln>
            <a:solidFill>
              <a:schemeClr val="accent1"/>
            </a:solidFill>
          </a:ln>
        </p:spPr>
        <p:txBody>
          <a:bodyPr>
            <a:normAutofit fontScale="57500" lnSpcReduction="20000"/>
          </a:bodyPr>
          <a:lstStyle/>
          <a:p>
            <a:pPr marL="0" indent="0">
              <a:buNone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приказами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729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808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письмом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03-320.</a:t>
            </a:r>
          </a:p>
          <a:p>
            <a:pPr marL="0" indent="0">
              <a:buNone/>
            </a:pP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проработать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изучению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отечественного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кинематографа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</a:t>
            </a:r>
            <a:r>
              <a:rPr lang="en-US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образовательном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получить ответы на вопросы</a:t>
            </a:r>
            <a:endParaRPr lang="ru-RU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003232" cy="3484984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ИСМО: 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://edsoo.ru/goryachaya-liniya-po-voprosam-vvedeniya-ob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АмИРО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амур-иро.рф/деятельность/методическое-сопровождение/фгос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Горячая линия: 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https://forms.yandex.ru/u/63f5a5eed046882e5677567e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8(4162)226-273</a:t>
            </a:r>
            <a:endParaRPr lang="en-US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2"/>
          <p:cNvPicPr/>
          <p:nvPr/>
        </p:nvPicPr>
        <p:blipFill rotWithShape="1">
          <a:blip r:embed="rId5" cstate="print"/>
          <a:srcRect l="92524" t="1" b="-4670"/>
          <a:stretch/>
        </p:blipFill>
        <p:spPr>
          <a:xfrm rot="5400000">
            <a:off x="3995935" y="3789041"/>
            <a:ext cx="1152130" cy="44644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object 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</a:t>
            </a:r>
            <a:b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Начальное общее образование</a:t>
            </a:r>
            <a:endParaRPr lang="ru-RU" altLang="en-US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51460" y="1619250"/>
            <a:ext cx="5976620" cy="3237230"/>
          </a:xfrm>
          <a:ln>
            <a:solidFill>
              <a:schemeClr val="accent1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Установлена возможность сокращения общего количества часов в 1 классе, рекомендованных для изучения учебных предметов «Русский язык», «Литературное чтение», «Математика», «Окружающий мир», «Изобразительное искусство», «Музыка», «Труд (технология», и определена максимально допустимая норма  сокращения в процентах</a:t>
            </a:r>
          </a:p>
          <a:p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организации процесса обучения в первом классе в адаптационный период (Письмо </a:t>
            </a:r>
            <a:r>
              <a:rPr lang="ru-RU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 июля 2025 г. № 03-1326)</a:t>
            </a:r>
          </a:p>
        </p:txBody>
      </p:sp>
      <p:pic>
        <p:nvPicPr>
          <p:cNvPr id="48" name="object 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84810" y="4882515"/>
            <a:ext cx="5692775" cy="1221105"/>
          </a:xfrm>
          <a:custGeom>
            <a:avLst/>
            <a:gdLst/>
            <a:ahLst/>
            <a:cxnLst/>
            <a:rect l="l" t="t" r="r" b="b"/>
            <a:pathLst>
              <a:path w="8563610" h="1585595">
                <a:moveTo>
                  <a:pt x="8563229" y="0"/>
                </a:moveTo>
                <a:lnTo>
                  <a:pt x="0" y="0"/>
                </a:lnTo>
                <a:lnTo>
                  <a:pt x="0" y="1585468"/>
                </a:lnTo>
                <a:lnTo>
                  <a:pt x="8563229" y="1585468"/>
                </a:lnTo>
                <a:lnTo>
                  <a:pt x="8563229" y="0"/>
                </a:lnTo>
                <a:close/>
              </a:path>
            </a:pathLst>
          </a:custGeom>
          <a:solidFill>
            <a:srgbClr val="8897E6">
              <a:alpha val="2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7138" y="5085245"/>
            <a:ext cx="865708" cy="865708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1888490" y="5301615"/>
            <a:ext cx="3980815" cy="775970"/>
          </a:xfrm>
          <a:prstGeom prst="rect">
            <a:avLst/>
          </a:prstGeom>
        </p:spPr>
        <p:txBody>
          <a:bodyPr vert="horz" wrap="square" lIns="0" tIns="16510" rIns="0" bIns="0" rtlCol="0">
            <a:noAutofit/>
          </a:bodyPr>
          <a:lstStyle/>
          <a:p>
            <a:pPr marL="12700">
              <a:lnSpc>
                <a:spcPts val="2290"/>
              </a:lnSpc>
              <a:spcBef>
                <a:spcPts val="130"/>
              </a:spcBef>
            </a:pPr>
            <a:r>
              <a:rPr lang="ru-RU" sz="1600" b="1" dirty="0">
                <a:solidFill>
                  <a:srgbClr val="0101FF"/>
                </a:solidFill>
                <a:latin typeface="Arial" panose="020B0604020202020204"/>
                <a:cs typeface="Arial" panose="020B0604020202020204"/>
              </a:rPr>
              <a:t>Содержание учебных предметов не меняется!</a:t>
            </a:r>
          </a:p>
          <a:p>
            <a:pPr marL="12700">
              <a:lnSpc>
                <a:spcPts val="2290"/>
              </a:lnSpc>
              <a:spcBef>
                <a:spcPts val="130"/>
              </a:spcBef>
            </a:pPr>
            <a:endParaRPr lang="ru-RU" sz="1600" spc="-10" dirty="0">
              <a:solidFill>
                <a:srgbClr val="0101FF"/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080" y="2021840"/>
            <a:ext cx="2383790" cy="327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</a:t>
            </a:r>
            <a:b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Начальное общее образование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51460" y="2708910"/>
            <a:ext cx="7930515" cy="15875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в проверяемые требования к результатам освоения ООП, а также проверяемые элементы содержания </a:t>
            </a:r>
          </a:p>
          <a:p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object 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9750" y="1628775"/>
            <a:ext cx="598170" cy="67691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403350" y="17729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«Литературное чтение»</a:t>
            </a:r>
          </a:p>
        </p:txBody>
      </p:sp>
      <p:sp>
        <p:nvSpPr>
          <p:cNvPr id="7" name="Текстовое поле 8"/>
          <p:cNvSpPr txBox="1"/>
          <p:nvPr/>
        </p:nvSpPr>
        <p:spPr>
          <a:xfrm>
            <a:off x="1540072" y="4668268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</a:t>
            </a: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«Русский язык»</a:t>
            </a:r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Замещающее содержимое 2"/>
          <p:cNvSpPr txBox="1">
            <a:spLocks/>
          </p:cNvSpPr>
          <p:nvPr/>
        </p:nvSpPr>
        <p:spPr>
          <a:xfrm>
            <a:off x="251461" y="5304600"/>
            <a:ext cx="7930514" cy="15875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поурочное планирование для федерального учебного плана с родным (нерусским) языком обучения </a:t>
            </a:r>
          </a:p>
          <a:p>
            <a:endParaRPr lang="ru-RU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4313" y="4447371"/>
            <a:ext cx="598170" cy="67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</a:t>
            </a:r>
            <a:b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  <a:endParaRPr lang="ru-RU" alt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95605" y="2564765"/>
            <a:ext cx="7930515" cy="1224275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9 классе изменена тема урока № 75</a:t>
            </a:r>
          </a:p>
          <a:p>
            <a:r>
              <a:rPr lang="ru-RU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Сорректированы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таблицы «Проверяемые элементы содержания (для 5 и 9 классов) </a:t>
            </a:r>
          </a:p>
          <a:p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object 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9750" y="1628775"/>
            <a:ext cx="598170" cy="67691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403350" y="17729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«Литература»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331595" y="4418965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«География»</a:t>
            </a:r>
          </a:p>
        </p:txBody>
      </p:sp>
      <p:pic>
        <p:nvPicPr>
          <p:cNvPr id="34" name="object 3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0397" y="4308360"/>
            <a:ext cx="747395" cy="742950"/>
          </a:xfrm>
          <a:prstGeom prst="rect">
            <a:avLst/>
          </a:prstGeom>
        </p:spPr>
      </p:pic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323215" y="5157470"/>
            <a:ext cx="7930515" cy="129586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в части вновь принятых нормативных документов в области пространственного развития страны, энергетики, лесного комплекса</a:t>
            </a:r>
          </a:p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Изменены некоторые формулировки уроков</a:t>
            </a:r>
          </a:p>
          <a:p>
            <a:endParaRPr lang="ru-RU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 и от 10.11.2025 №808</a:t>
            </a:r>
            <a:b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  <a:endParaRPr lang="ru-RU" alt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95605" y="2564765"/>
            <a:ext cx="7930515" cy="1124585"/>
          </a:xfrm>
          <a:ln>
            <a:solidFill>
              <a:schemeClr val="accent1"/>
            </a:solidFill>
          </a:ln>
        </p:spPr>
        <p:txBody>
          <a:bodyPr>
            <a:normAutofit fontScale="97500"/>
          </a:bodyPr>
          <a:lstStyle/>
          <a:p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рабочая программа (углублённый уровень) дополнена разделом 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«Иммунная 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система»</a:t>
            </a:r>
          </a:p>
          <a:p>
            <a:endParaRPr lang="ru-RU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object 4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>
            <p:custDataLst>
              <p:tags r:id="rId1"/>
            </p:custDataLst>
          </p:nvPr>
        </p:nvSpPr>
        <p:spPr>
          <a:xfrm>
            <a:off x="1403350" y="17729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«Биология»</a:t>
            </a:r>
          </a:p>
        </p:txBody>
      </p:sp>
      <p:sp>
        <p:nvSpPr>
          <p:cNvPr id="5" name="Текстовое поле 4"/>
          <p:cNvSpPr txBox="1"/>
          <p:nvPr>
            <p:custDataLst>
              <p:tags r:id="rId2"/>
            </p:custDataLst>
          </p:nvPr>
        </p:nvSpPr>
        <p:spPr>
          <a:xfrm>
            <a:off x="1331595" y="4418965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«Труд (технология)»</a:t>
            </a:r>
          </a:p>
        </p:txBody>
      </p:sp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323215" y="5157470"/>
            <a:ext cx="7930515" cy="15659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5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 право общеобразовательным организациям </a:t>
            </a:r>
            <a:r>
              <a:rPr lang="ru-RU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определять последовательность изучения модулей и количество часов их освоения </a:t>
            </a:r>
            <a:r>
              <a:rPr lang="ru-RU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сохранении общего количества часов</a:t>
            </a:r>
          </a:p>
          <a:p>
            <a:endParaRPr lang="ru-RU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object 4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0525" y="1675130"/>
            <a:ext cx="827405" cy="61468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9750" y="4365625"/>
            <a:ext cx="574675" cy="64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10.11.2025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808</a:t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2450940"/>
            <a:ext cx="7930515" cy="1124585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 2026 года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изучается </a:t>
            </a:r>
            <a:r>
              <a:rPr lang="ru-RU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9 классе (содержание программы утверждено приказом № 729)</a:t>
            </a:r>
            <a:endParaRPr lang="ru-RU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>
            <p:custDataLst>
              <p:tags r:id="rId1"/>
            </p:custDataLst>
          </p:nvPr>
        </p:nvSpPr>
        <p:spPr>
          <a:xfrm>
            <a:off x="1403350" y="17729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</a:t>
            </a: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«Обществознание»</a:t>
            </a:r>
          </a:p>
        </p:txBody>
      </p:sp>
      <p:pic>
        <p:nvPicPr>
          <p:cNvPr id="35" name="object 3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9622" y="1700910"/>
            <a:ext cx="620395" cy="6191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91680" y="3732675"/>
            <a:ext cx="4644008" cy="252376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151.3. Содержание обучения в 9 классе.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151.3.1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Человек и общество.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151.3.2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Государство и право.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151.3.3. Культура. Образование и наука.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151.3.4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Экономика.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151.3.5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Россия на пути в будущее.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</a:t>
            </a:r>
            <a:r>
              <a:rPr lang="ru-RU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Минпросвещения</a:t>
            </a:r>
            <a:r>
              <a:rPr lang="ru-RU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России от 08.10.2025 №729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10.11.2025 </a:t>
            </a: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808</a:t>
            </a:r>
            <a:br>
              <a:rPr lang="en-US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общее образование</a:t>
            </a:r>
            <a:endParaRPr lang="ru-RU" alt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83168" y="24382"/>
            <a:ext cx="551687" cy="6833616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>
            <p:custDataLst>
              <p:tags r:id="rId1"/>
            </p:custDataLst>
          </p:nvPr>
        </p:nvSpPr>
        <p:spPr>
          <a:xfrm>
            <a:off x="1331595" y="1557020"/>
            <a:ext cx="66090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учебный предмет </a:t>
            </a: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«История»</a:t>
            </a:r>
          </a:p>
        </p:txBody>
      </p:sp>
      <p:sp>
        <p:nvSpPr>
          <p:cNvPr id="7" name="Замещающее содержимое 2"/>
          <p:cNvSpPr>
            <a:spLocks noGrp="1"/>
          </p:cNvSpPr>
          <p:nvPr/>
        </p:nvSpPr>
        <p:spPr>
          <a:xfrm>
            <a:off x="251461" y="2342515"/>
            <a:ext cx="8088976" cy="331873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5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Исключена позиция о возможности варьирования последовательности изучения тем в пределах одного класса</a:t>
            </a:r>
            <a:r>
              <a:rPr lang="ru-RU" altLang="en-US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altLang="en-US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</a:t>
            </a:r>
            <a:r>
              <a:rPr lang="ru-RU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ряд формулировок в содержании и поурочном планировании в соответствии с государственными учебниками по </a:t>
            </a:r>
            <a:r>
              <a:rPr lang="ru-RU" altLang="en-US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истории.</a:t>
            </a:r>
          </a:p>
          <a:p>
            <a:r>
              <a:rPr lang="ru-RU" altLang="en-US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2026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5-9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классах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должна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реализовываться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r>
              <a:rPr lang="en-US" altLang="ru-RU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altLang="en-US" b="1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утвержденная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2024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г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704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учетом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729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№ </a:t>
            </a:r>
            <a:r>
              <a:rPr lang="en-US" altLang="ru-RU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808</a:t>
            </a:r>
            <a:r>
              <a:rPr lang="en-US" altLang="ru-RU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dirty="0" smtClean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- 68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34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- 28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57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17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- 28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57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17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- 34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68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00050" lvl="1" indent="0">
              <a:buNone/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- 23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45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часов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50" name="object 5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215" y="1341120"/>
            <a:ext cx="784225" cy="841375"/>
          </a:xfrm>
          <a:prstGeom prst="rect">
            <a:avLst/>
          </a:prstGeom>
        </p:spPr>
      </p:pic>
      <p:sp>
        <p:nvSpPr>
          <p:cNvPr id="8" name="object 4"/>
          <p:cNvSpPr/>
          <p:nvPr/>
        </p:nvSpPr>
        <p:spPr>
          <a:xfrm>
            <a:off x="1107440" y="5517232"/>
            <a:ext cx="6135102" cy="1221105"/>
          </a:xfrm>
          <a:custGeom>
            <a:avLst/>
            <a:gdLst/>
            <a:ahLst/>
            <a:cxnLst/>
            <a:rect l="l" t="t" r="r" b="b"/>
            <a:pathLst>
              <a:path w="8563610" h="1585595">
                <a:moveTo>
                  <a:pt x="8563229" y="0"/>
                </a:moveTo>
                <a:lnTo>
                  <a:pt x="0" y="0"/>
                </a:lnTo>
                <a:lnTo>
                  <a:pt x="0" y="1585468"/>
                </a:lnTo>
                <a:lnTo>
                  <a:pt x="8563229" y="1585468"/>
                </a:lnTo>
                <a:lnTo>
                  <a:pt x="8563229" y="0"/>
                </a:lnTo>
                <a:close/>
              </a:path>
            </a:pathLst>
          </a:custGeom>
          <a:solidFill>
            <a:srgbClr val="8897E6">
              <a:alpha val="2588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49768" y="5719962"/>
            <a:ext cx="865708" cy="865708"/>
          </a:xfrm>
          <a:prstGeom prst="rect">
            <a:avLst/>
          </a:prstGeom>
        </p:spPr>
      </p:pic>
      <p:sp>
        <p:nvSpPr>
          <p:cNvPr id="10" name="object 5"/>
          <p:cNvSpPr txBox="1"/>
          <p:nvPr/>
        </p:nvSpPr>
        <p:spPr>
          <a:xfrm>
            <a:off x="2611119" y="5936332"/>
            <a:ext cx="4631423" cy="775970"/>
          </a:xfrm>
          <a:prstGeom prst="rect">
            <a:avLst/>
          </a:prstGeom>
        </p:spPr>
        <p:txBody>
          <a:bodyPr vert="horz" wrap="square" lIns="0" tIns="16510" rIns="0" bIns="0" rtlCol="0">
            <a:noAutofit/>
          </a:bodyPr>
          <a:lstStyle/>
          <a:p>
            <a:pPr marL="12700">
              <a:lnSpc>
                <a:spcPts val="2290"/>
              </a:lnSpc>
              <a:spcBef>
                <a:spcPts val="130"/>
              </a:spcBef>
            </a:pPr>
            <a:r>
              <a:rPr lang="ru-RU" sz="1600" b="1" dirty="0" smtClean="0">
                <a:solidFill>
                  <a:srgbClr val="0101FF"/>
                </a:solidFill>
                <a:latin typeface="Arial" panose="020B0604020202020204"/>
                <a:cs typeface="Arial" panose="020B0604020202020204"/>
              </a:rPr>
              <a:t>В 2028 году предполагается введение обязательного устного экзамена по истории!</a:t>
            </a:r>
            <a:endParaRPr lang="ru-RU" sz="1600" b="1" dirty="0">
              <a:solidFill>
                <a:srgbClr val="0101FF"/>
              </a:solidFill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ts val="2290"/>
              </a:lnSpc>
              <a:spcBef>
                <a:spcPts val="130"/>
              </a:spcBef>
            </a:pPr>
            <a:endParaRPr lang="ru-RU" sz="1600" spc="-10" dirty="0">
              <a:solidFill>
                <a:srgbClr val="0101FF"/>
              </a:solidFill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Проверяемые элементы содержания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истории нашего края в 5-7 классах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6730448"/>
              </p:ext>
            </p:extLst>
          </p:nvPr>
        </p:nvGraphicFramePr>
        <p:xfrm>
          <a:off x="467130" y="2060848"/>
          <a:ext cx="7839356" cy="1851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470">
                  <a:extLst>
                    <a:ext uri="{9D8B030D-6E8A-4147-A177-3AD203B41FA5}">
                      <a16:colId xmlns:a16="http://schemas.microsoft.com/office/drawing/2014/main" val="16955284"/>
                    </a:ext>
                  </a:extLst>
                </a:gridCol>
                <a:gridCol w="7334886">
                  <a:extLst>
                    <a:ext uri="{9D8B030D-6E8A-4147-A177-3AD203B41FA5}">
                      <a16:colId xmlns:a16="http://schemas.microsoft.com/office/drawing/2014/main" val="7647781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нашего края в истории России в Средние века и Новое время (до начала XX в.)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3617940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Вхождение края в состав российского государства. Формирование политического и экономического единства. Наш край в основных вехах истории Российского государства (Смута, эпоха Петровских преобразований, век Екатерины Великой, Отечественная война 1812 года, преобразования Александра II, развитие в конце XIX - начале XX вв.)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2772172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Наши известные земляки в политической, экономической, военно-исторической, образовательной и культурной жизни России. Религия и памятники. Развитие культуры края. Отражение истории края в музейных экспозициях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1184779457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25860"/>
              </p:ext>
            </p:extLst>
          </p:nvPr>
        </p:nvGraphicFramePr>
        <p:xfrm>
          <a:off x="457200" y="1268760"/>
          <a:ext cx="7839356" cy="678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4400">
                  <a:extLst>
                    <a:ext uri="{9D8B030D-6E8A-4147-A177-3AD203B41FA5}">
                      <a16:colId xmlns:a16="http://schemas.microsoft.com/office/drawing/2014/main" val="4235906599"/>
                    </a:ext>
                  </a:extLst>
                </a:gridCol>
                <a:gridCol w="7324956">
                  <a:extLst>
                    <a:ext uri="{9D8B030D-6E8A-4147-A177-3AD203B41FA5}">
                      <a16:colId xmlns:a16="http://schemas.microsoft.com/office/drawing/2014/main" val="37241729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нашего края в древности: особенности географического положения территории края, традиции народов, населяющих край в древности, значимые исторические события до вхождения края в состав Российского государства. Культурные особенности края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324637508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828657"/>
              </p:ext>
            </p:extLst>
          </p:nvPr>
        </p:nvGraphicFramePr>
        <p:xfrm>
          <a:off x="437340" y="4026416"/>
          <a:ext cx="7859216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4260">
                  <a:extLst>
                    <a:ext uri="{9D8B030D-6E8A-4147-A177-3AD203B41FA5}">
                      <a16:colId xmlns:a16="http://schemas.microsoft.com/office/drawing/2014/main" val="1256843740"/>
                    </a:ext>
                  </a:extLst>
                </a:gridCol>
                <a:gridCol w="7324956">
                  <a:extLst>
                    <a:ext uri="{9D8B030D-6E8A-4147-A177-3AD203B41FA5}">
                      <a16:colId xmlns:a16="http://schemas.microsoft.com/office/drawing/2014/main" val="39867590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нашего края в Новейшее время (начало XX в. - настоящее время)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54985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 край в годы Первой мировой и Гражданской войн. Установление советской власти.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532614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 край в годы первых пятилеток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601097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 край в годы Великой Отечественной войны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2549415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Послевоенное восстановление и развитие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3632200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 край в 1960 - 70-е годы. Экономическое и культурное развитие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40522493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 край в 1980-е годы. Кризисные проявления, влияние распада СССР на развитие региона. Наш край в 1990-е годы - XXI век. Система государственного управления краем.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1499872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Наши известные земляки. История края в наши дни. Специальная военная операция: герои и подвиги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1019355431"/>
                  </a:ext>
                </a:extLst>
              </a:tr>
            </a:tbl>
          </a:graphicData>
        </a:graphic>
      </p:graphicFrame>
      <p:pic>
        <p:nvPicPr>
          <p:cNvPr id="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60433" y="-3050"/>
            <a:ext cx="681430" cy="683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2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9.49094488188973,&quot;left&quot;:30.73992125984252,&quot;top&quot;:128.25,&quot;width&quot;:600.1600787401575}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1764</Words>
  <Application>Microsoft Office PowerPoint</Application>
  <PresentationFormat>Экран (4:3)</PresentationFormat>
  <Paragraphs>167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Microsoft Sans Serif</vt:lpstr>
      <vt:lpstr>Times New Roman</vt:lpstr>
      <vt:lpstr>Тема Office</vt:lpstr>
      <vt:lpstr>Презентация PowerPoint</vt:lpstr>
      <vt:lpstr>Презентация PowerPoint</vt:lpstr>
      <vt:lpstr>Приказ Минпросвещения России от 08.10.2025 №729 Начальное общее образование</vt:lpstr>
      <vt:lpstr>Приказ Минпросвещения России от 08.10.2025 №729 Начальное общее образование</vt:lpstr>
      <vt:lpstr>Приказ Минпросвещения России от 08.10.2025 №729 Основное общее образование</vt:lpstr>
      <vt:lpstr>Приказ Минпросвещения России от 08.10.2025 №729 и от 10.11.2025 №808 Основное общее образование</vt:lpstr>
      <vt:lpstr>Приказ Минпросвещения России от 08.10.2025 №729и от 10.11.2025 №808 Основное общее образование</vt:lpstr>
      <vt:lpstr>Приказ Минпросвещения России от 08.10.2025 №729 и от 10.11.2025 №808 Основное общее образование</vt:lpstr>
      <vt:lpstr>Проверяемые элементы содержания по истории нашего края в 5-7 классах</vt:lpstr>
      <vt:lpstr>Приказ Минпросвещения России от 10.11.2025 №808 Основное общее образование</vt:lpstr>
      <vt:lpstr>Приказ Минпросвещения России от 10.11.2025 №808 Основное общее образование</vt:lpstr>
      <vt:lpstr>Тематическое содержание предмета ДНКР</vt:lpstr>
      <vt:lpstr>Приказ Минпросвещения России от 08.10.2025 №729 Среднее общее образование</vt:lpstr>
      <vt:lpstr>Приказ Минпросвещения России от 08.10.2025 №729 Среднее общее образование</vt:lpstr>
      <vt:lpstr>Приказ Минпросвещения России от 08.10.2025 №729 Среднее общее образование</vt:lpstr>
      <vt:lpstr>Приказ Минпросвещения России от 08.10.2025 №729и от 10.11.2025 №808 Среднее общее образование</vt:lpstr>
      <vt:lpstr>Презентация PowerPoint</vt:lpstr>
      <vt:lpstr>Спорный вопрос проекта ФГОС СОО</vt:lpstr>
      <vt:lpstr>Спорный вопрос проекта ФГОС СОО</vt:lpstr>
      <vt:lpstr>Презентация PowerPoint</vt:lpstr>
      <vt:lpstr>Презентация PowerPoint</vt:lpstr>
      <vt:lpstr>Где получить ответы на вопросы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АННА</cp:lastModifiedBy>
  <cp:revision>185</cp:revision>
  <cp:lastPrinted>2024-02-01T00:32:00Z</cp:lastPrinted>
  <dcterms:created xsi:type="dcterms:W3CDTF">2023-03-14T01:40:00Z</dcterms:created>
  <dcterms:modified xsi:type="dcterms:W3CDTF">2026-05-19T16:11:50Z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54E47183EC964653A6703F156A3B9E45_12</vt:lpwstr>
  </property>
  <property fmtid="{D5CDD505-2E9C-101B-9397-08002B2CF9AE}" pid="3" name="KSOProductBuildVer">
    <vt:lpwstr>1049-12.1.0.26372</vt:lpwstr>
  </property>
</Properties>
</file>